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88" r:id="rId4"/>
    <p:sldId id="289" r:id="rId5"/>
    <p:sldId id="294" r:id="rId6"/>
    <p:sldId id="295" r:id="rId7"/>
    <p:sldId id="296" r:id="rId8"/>
    <p:sldId id="291" r:id="rId9"/>
    <p:sldId id="297" r:id="rId10"/>
    <p:sldId id="298" r:id="rId11"/>
    <p:sldId id="290" r:id="rId12"/>
    <p:sldId id="299" r:id="rId13"/>
    <p:sldId id="292" r:id="rId14"/>
    <p:sldId id="293" r:id="rId15"/>
    <p:sldId id="30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15" autoAdjust="0"/>
    <p:restoredTop sz="86323" autoAdjust="0"/>
  </p:normalViewPr>
  <p:slideViewPr>
    <p:cSldViewPr snapToGrid="0">
      <p:cViewPr varScale="1">
        <p:scale>
          <a:sx n="60" d="100"/>
          <a:sy n="60" d="100"/>
        </p:scale>
        <p:origin x="29" y="4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79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15-8-2018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70001" y="1071959"/>
            <a:ext cx="89480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Kapitaalgoederen</a:t>
            </a:r>
            <a:endParaRPr lang="nl-NL" sz="4000" b="1" dirty="0">
              <a:solidFill>
                <a:srgbClr val="00FF33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Bezittingen van een onderneming: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vaste activa, vlottende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activa waaronder de liquide middelen.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F60595E-0F2C-4DAF-9543-B8ED91E0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88" y="3992954"/>
            <a:ext cx="9590402" cy="23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89314" y="1760998"/>
            <a:ext cx="90133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Kort 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Vreemd vermogen op korte termijn heeft een looptijd tot 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jaar.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52286" y="1669239"/>
            <a:ext cx="93907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Tijdelijk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moet worden afgelost: vreemd vermogen.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4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03829" y="1967165"/>
            <a:ext cx="89698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Kredietplafond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bedrag dat een onderneming maximaal rood mag staan.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57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95351" y="926634"/>
            <a:ext cx="7404099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Debetkant</a:t>
            </a: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 balans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Aan de </a:t>
            </a:r>
            <a:r>
              <a:rPr lang="nl-NL" sz="4000" dirty="0" err="1">
                <a:solidFill>
                  <a:srgbClr val="000000"/>
                </a:solidFill>
                <a:ea typeface="Calibri"/>
                <a:cs typeface="Univers"/>
              </a:rPr>
              <a:t>debetkant</a:t>
            </a: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 van een balans zien we op welke wijze het</a:t>
            </a:r>
            <a:r>
              <a:rPr lang="nl-NL" sz="4000" dirty="0"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beschikbare vermogen in de onderneming is geïnvesteerd,</a:t>
            </a:r>
            <a:r>
              <a:rPr lang="nl-NL" sz="4000" dirty="0"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ea typeface="Calibri"/>
                <a:cs typeface="Univers"/>
              </a:rPr>
              <a:t>welke kapitaalgoederen met het vermogen zijn gekocht.</a:t>
            </a:r>
            <a:endParaRPr lang="nl-NL" sz="4000" dirty="0"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9345C7-7E5E-4DCA-A8C5-CA8CEC91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43" y="1843004"/>
            <a:ext cx="3873422" cy="25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06451" y="1012227"/>
            <a:ext cx="7816849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Creditkant balans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 de creditkant van een balans zien we hoe de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benodigde vermogen voor de financiering van de kapitaalgoederen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heeft verkregen. 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2BEFDE-48A5-4C5B-B05E-5E53B62C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239" y="1930404"/>
            <a:ext cx="4110115" cy="15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82171" y="1967165"/>
            <a:ext cx="1136468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Volgorde balansposten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brightnessContrast bright="14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938" y="3112290"/>
            <a:ext cx="11276291" cy="1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52979" y="1077189"/>
            <a:ext cx="4847772" cy="642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Eigen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de eigenaar zelf in de onderneming inbrengt. Dat kan in geld of in goederen zijn.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5370E7-5D77-4DF2-9BD1-4F0B98C4D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8650"/>
            <a:ext cx="5015449" cy="33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78857" y="1767873"/>
            <a:ext cx="4717143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anderen aan de onderneming beschikbaar stellen.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6BC82D-79C1-472B-9859-995986CF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73" y="2501900"/>
            <a:ext cx="4063607" cy="27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98286" y="966701"/>
            <a:ext cx="112050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Balans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balans geeft een overzicht van de bezittingen (kapitaalgoederen)en het eigen en vreemd vermogen van een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op een bepaald moment.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  <a14:imgEffect>
                      <a14:brightnessContrast bright="8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061" y="4129315"/>
            <a:ext cx="12077979" cy="1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42571" y="1198289"/>
            <a:ext cx="544557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Vaste</a:t>
            </a:r>
            <a:r>
              <a:rPr lang="en-US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 </a:t>
            </a: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activa</a:t>
            </a: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kapitaalgoederen die meer dan één productieproces of meer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dan een jaar meegaan.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755843-8DDF-4604-9204-638224EED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12" y="1909841"/>
            <a:ext cx="3843878" cy="2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77929" y="1285721"/>
            <a:ext cx="650602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Vlottende</a:t>
            </a:r>
            <a:r>
              <a:rPr lang="en-US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 </a:t>
            </a:r>
            <a:r>
              <a:rPr lang="en-US" sz="4000" b="1" dirty="0" err="1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activa</a:t>
            </a: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kapitaalgoederen die  maar één productieproces of minder dan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jaar meegaan. Deze activa zijn gemakkelijk in geld om te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zetten.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7BCB54-CE85-490E-BBB4-118BEC705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175" y="2197101"/>
            <a:ext cx="4354156" cy="28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14135" y="926007"/>
            <a:ext cx="6688365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Liquide middelen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Middelen waarmee we kunnen betalen, zoals tegoeden bij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bank en het bedrag in kas. De liquide middelen zijn onderdeel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de vlottende activa.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EDF07B-20FB-4B40-85C2-9615ED75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07" y="1903730"/>
            <a:ext cx="4337543" cy="32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42571" y="1198289"/>
            <a:ext cx="86650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Permanent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 dat blijvend beschikbaar is voor de onderneming, er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hoeft niet op te worden afgelost: eigen vermogen.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4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49300" y="1200824"/>
            <a:ext cx="10871200" cy="642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Lang 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Vreemd vermogen op lange termijn heeft een looptijd van langer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(vaak veel langer) dan een jaar.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Vaak nodig voor een 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bedrijfspand.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92E1DA-57DC-4E09-80D9-1C9962099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46" y="3608396"/>
            <a:ext cx="4350512" cy="24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427C37-6A3C-4FAB-8D0A-593105703ADE}"/>
</file>

<file path=customXml/itemProps2.xml><?xml version="1.0" encoding="utf-8"?>
<ds:datastoreItem xmlns:ds="http://schemas.openxmlformats.org/officeDocument/2006/customXml" ds:itemID="{1B359628-3D86-48A5-948B-05E5622E8002}"/>
</file>

<file path=customXml/itemProps3.xml><?xml version="1.0" encoding="utf-8"?>
<ds:datastoreItem xmlns:ds="http://schemas.openxmlformats.org/officeDocument/2006/customXml" ds:itemID="{3EE4653C-93C1-4110-8120-C025FE970961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301</Words>
  <Application>Microsoft Office PowerPoint</Application>
  <PresentationFormat>Breedbeeld</PresentationFormat>
  <Paragraphs>56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53</cp:revision>
  <dcterms:created xsi:type="dcterms:W3CDTF">2014-08-25T22:47:39Z</dcterms:created>
  <dcterms:modified xsi:type="dcterms:W3CDTF">2018-08-15T00:02:44Z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